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7" autoAdjust="0"/>
  </p:normalViewPr>
  <p:slideViewPr>
    <p:cSldViewPr>
      <p:cViewPr>
        <p:scale>
          <a:sx n="78" d="100"/>
          <a:sy n="78" d="100"/>
        </p:scale>
        <p:origin x="-1134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2BEC-0F75-46FE-A7F0-82FAC7348DC2}" type="datetimeFigureOut">
              <a:rPr lang="en-GB" smtClean="0"/>
              <a:pPr/>
              <a:t>07/11/2013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774D-98D7-4F42-BD57-DC57EB69E62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2BEC-0F75-46FE-A7F0-82FAC7348DC2}" type="datetimeFigureOut">
              <a:rPr lang="en-GB" smtClean="0"/>
              <a:pPr/>
              <a:t>07/11/2013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774D-98D7-4F42-BD57-DC57EB69E62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2BEC-0F75-46FE-A7F0-82FAC7348DC2}" type="datetimeFigureOut">
              <a:rPr lang="en-GB" smtClean="0"/>
              <a:pPr/>
              <a:t>07/11/2013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774D-98D7-4F42-BD57-DC57EB69E62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2BEC-0F75-46FE-A7F0-82FAC7348DC2}" type="datetimeFigureOut">
              <a:rPr lang="en-GB" smtClean="0"/>
              <a:pPr/>
              <a:t>07/11/2013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774D-98D7-4F42-BD57-DC57EB69E62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2BEC-0F75-46FE-A7F0-82FAC7348DC2}" type="datetimeFigureOut">
              <a:rPr lang="en-GB" smtClean="0"/>
              <a:pPr/>
              <a:t>07/11/2013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774D-98D7-4F42-BD57-DC57EB69E62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2BEC-0F75-46FE-A7F0-82FAC7348DC2}" type="datetimeFigureOut">
              <a:rPr lang="en-GB" smtClean="0"/>
              <a:pPr/>
              <a:t>07/11/2013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774D-98D7-4F42-BD57-DC57EB69E62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2BEC-0F75-46FE-A7F0-82FAC7348DC2}" type="datetimeFigureOut">
              <a:rPr lang="en-GB" smtClean="0"/>
              <a:pPr/>
              <a:t>07/11/2013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774D-98D7-4F42-BD57-DC57EB69E62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2BEC-0F75-46FE-A7F0-82FAC7348DC2}" type="datetimeFigureOut">
              <a:rPr lang="en-GB" smtClean="0"/>
              <a:pPr/>
              <a:t>07/11/2013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774D-98D7-4F42-BD57-DC57EB69E62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2BEC-0F75-46FE-A7F0-82FAC7348DC2}" type="datetimeFigureOut">
              <a:rPr lang="en-GB" smtClean="0"/>
              <a:pPr/>
              <a:t>07/11/2013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CEA774D-98D7-4F42-BD57-DC57EB69E62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2BEC-0F75-46FE-A7F0-82FAC7348DC2}" type="datetimeFigureOut">
              <a:rPr lang="en-GB" smtClean="0"/>
              <a:pPr/>
              <a:t>07/11/2013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774D-98D7-4F42-BD57-DC57EB69E62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2BEC-0F75-46FE-A7F0-82FAC7348DC2}" type="datetimeFigureOut">
              <a:rPr lang="en-GB" smtClean="0"/>
              <a:pPr/>
              <a:t>07/11/2013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A774D-98D7-4F42-BD57-DC57EB69E62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332BEC-0F75-46FE-A7F0-82FAC7348DC2}" type="datetimeFigureOut">
              <a:rPr lang="en-GB" smtClean="0"/>
              <a:pPr/>
              <a:t>07/11/2013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EA774D-98D7-4F42-BD57-DC57EB69E622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121296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dirty="0" smtClean="0"/>
              <a:t>Šta je čovek?</a:t>
            </a:r>
            <a:br>
              <a:rPr lang="sr-Latn-CS" dirty="0" smtClean="0"/>
            </a:br>
            <a:r>
              <a:rPr lang="sr-Latn-CS" dirty="0" smtClean="0"/>
              <a:t>Put od duše do neba u islamu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sr-Latn-CS" sz="2800" dirty="0" smtClean="0"/>
              <a:t>Prof</a:t>
            </a:r>
            <a:r>
              <a:rPr lang="sr-Latn-CS" sz="2800" dirty="0" smtClean="0"/>
              <a:t>. dr Rade Božović</a:t>
            </a:r>
          </a:p>
          <a:p>
            <a:pPr algn="ctr"/>
            <a:r>
              <a:rPr lang="sr-Latn-CS" sz="2800" dirty="0" smtClean="0"/>
              <a:t>Dr Tehran Halilović</a:t>
            </a:r>
          </a:p>
          <a:p>
            <a:pPr algn="ctr"/>
            <a:r>
              <a:rPr lang="sr-Latn-CS" sz="2800" dirty="0" smtClean="0"/>
              <a:t>Dr Muamer Halilović</a:t>
            </a:r>
          </a:p>
          <a:p>
            <a:pPr algn="ctr"/>
            <a:r>
              <a:rPr lang="sr-Latn-CS" sz="2800" dirty="0" smtClean="0"/>
              <a:t>Vladimir Marković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7824" y="980728"/>
            <a:ext cx="3384376" cy="79208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sr-Latn-CS" sz="4800" b="1" dirty="0" smtClean="0"/>
              <a:t>Čovek</a:t>
            </a:r>
            <a:endParaRPr lang="en-GB" sz="36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043608" y="2060848"/>
            <a:ext cx="7342584" cy="103252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sr-Latn-CS" sz="4000" b="1" dirty="0" smtClean="0"/>
              <a:t>Telo - duša</a:t>
            </a:r>
            <a:endParaRPr lang="en-GB" sz="4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83568" y="3501008"/>
            <a:ext cx="7981726" cy="2328664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sr-Latn-CS" sz="3200" b="1" dirty="0" smtClean="0">
                <a:solidFill>
                  <a:schemeClr val="tx1"/>
                </a:solidFill>
              </a:rPr>
              <a:t>Stav islama</a:t>
            </a:r>
          </a:p>
          <a:p>
            <a:pPr algn="ctr">
              <a:buNone/>
            </a:pPr>
            <a:r>
              <a:rPr lang="sr-Latn-CS" sz="2400" dirty="0" smtClean="0">
                <a:solidFill>
                  <a:schemeClr val="tx1"/>
                </a:solidFill>
              </a:rPr>
              <a:t>Islam ne želi da uguši ljudske instinkte i čovekove potrebe koje se tiču njegovog tela, već nastoji da spreči prevlast nagona i životinske duše nad čovekovim razumom i njegovom dušom.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sr-Latn-CS" sz="3200" b="1" dirty="0" smtClean="0">
                <a:solidFill>
                  <a:schemeClr val="tx1"/>
                </a:solidFill>
                <a:latin typeface="+mn-lt"/>
              </a:rPr>
              <a:t>Argumentacija o postojanju duše</a:t>
            </a:r>
            <a:br>
              <a:rPr lang="sr-Latn-CS" sz="3200" b="1" dirty="0" smtClean="0">
                <a:solidFill>
                  <a:schemeClr val="tx1"/>
                </a:solidFill>
                <a:latin typeface="+mn-lt"/>
              </a:rPr>
            </a:br>
            <a:r>
              <a:rPr lang="sr-Latn-CS" sz="3100" b="1" dirty="0" smtClean="0">
                <a:solidFill>
                  <a:schemeClr val="tx1"/>
                </a:solidFill>
                <a:latin typeface="+mn-lt"/>
              </a:rPr>
              <a:t>kao zasebnom dimenzijom čovekovog postojanja</a:t>
            </a:r>
            <a:endParaRPr lang="en-GB" sz="32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1069696"/>
          </a:xfrm>
        </p:spPr>
        <p:txBody>
          <a:bodyPr/>
          <a:lstStyle/>
          <a:p>
            <a:pPr algn="ctr"/>
            <a:r>
              <a:rPr lang="sr-Latn-CS" sz="2000" dirty="0" smtClean="0">
                <a:solidFill>
                  <a:srgbClr val="FF0000"/>
                </a:solidFill>
              </a:rPr>
              <a:t>Argumentacija o “slobodnom” čoveku bez prethodnih poimanja i predrasuda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4008" y="2132856"/>
            <a:ext cx="4041775" cy="864096"/>
          </a:xfrm>
        </p:spPr>
        <p:txBody>
          <a:bodyPr>
            <a:normAutofit lnSpcReduction="10000"/>
          </a:bodyPr>
          <a:lstStyle/>
          <a:p>
            <a:pPr algn="ctr"/>
            <a:r>
              <a:rPr lang="sr-Latn-CS" sz="2000" dirty="0" smtClean="0">
                <a:solidFill>
                  <a:srgbClr val="FF0000"/>
                </a:solidFill>
              </a:rPr>
              <a:t>Argumentacija o supstanci kojoj se prilažu akcidentalne inteligibilije</a:t>
            </a:r>
            <a:endParaRPr lang="en-GB" sz="2000" dirty="0" smtClean="0">
              <a:solidFill>
                <a:srgbClr val="FF0000"/>
              </a:solidFill>
            </a:endParaRPr>
          </a:p>
          <a:p>
            <a:pPr algn="ctr"/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996952"/>
            <a:ext cx="4040188" cy="336336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sr-Latn-CS" dirty="0" smtClean="0"/>
              <a:t>Avicena, jedan od slavnih utemeljivača islamske peripatetičke škole, u svojoj knjizi </a:t>
            </a:r>
            <a:r>
              <a:rPr lang="sr-Latn-CS" i="1" dirty="0" smtClean="0"/>
              <a:t>al-Išarat va at-tanbihat </a:t>
            </a:r>
            <a:r>
              <a:rPr lang="sr-Latn-CS" dirty="0" smtClean="0"/>
              <a:t>spominje nekoliko filozofskih, ali i polemičkih argumentacija u vezi sa postojanjem duše. Argumentacija o “slobodnom” čoveku bez prethodnih poimanja i predrasuda spada u grupu polemičkih argumentacija.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008" y="2996952"/>
            <a:ext cx="4041775" cy="336336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sr-Latn-CS" dirty="0" smtClean="0"/>
              <a:t>Čovekov razum, između ostalog, poseduje koncepcije koje nipošto nisu materijalne. Naime, one nemaju materijalne dimenzije poput dužine, vremenitosti, kvaliteta i ostalih materijalnih kategorija. Kako su akcidentalnog karaktera, </a:t>
            </a:r>
            <a:r>
              <a:rPr lang="en-GB" dirty="0" smtClean="0"/>
              <a:t>one </a:t>
            </a:r>
            <a:r>
              <a:rPr lang="sr-Latn-CS" dirty="0" smtClean="0"/>
              <a:t>zahtevaju supstancu kojoj će se priložiti, a koja shodno njima ne može biti materijalna. Otuda, zaključujemo postojanje supstance po imenu duše u čoveku.</a:t>
            </a:r>
            <a:endParaRPr lang="en-GB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636680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sz="4000" b="1" dirty="0" smtClean="0"/>
              <a:t>Čovekov pad u islamskoj teozofiji</a:t>
            </a:r>
            <a:endParaRPr lang="en-GB" sz="4000" b="1" dirty="0"/>
          </a:p>
        </p:txBody>
      </p:sp>
      <p:sp>
        <p:nvSpPr>
          <p:cNvPr id="6" name="Oval 5"/>
          <p:cNvSpPr/>
          <p:nvPr/>
        </p:nvSpPr>
        <p:spPr>
          <a:xfrm>
            <a:off x="2915816" y="1628800"/>
            <a:ext cx="3456384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2000" b="1" dirty="0" smtClean="0"/>
              <a:t>Doba sjedinjenja</a:t>
            </a:r>
            <a:endParaRPr lang="en-GB" sz="2000" b="1" dirty="0"/>
          </a:p>
        </p:txBody>
      </p:sp>
      <p:sp>
        <p:nvSpPr>
          <p:cNvPr id="7" name="Curved Right Arrow 6"/>
          <p:cNvSpPr/>
          <p:nvPr/>
        </p:nvSpPr>
        <p:spPr>
          <a:xfrm rot="1933252">
            <a:off x="2268157" y="2143923"/>
            <a:ext cx="575597" cy="913972"/>
          </a:xfrm>
          <a:prstGeom prst="curvedRightArrow">
            <a:avLst>
              <a:gd name="adj1" fmla="val 33425"/>
              <a:gd name="adj2" fmla="val 33425"/>
              <a:gd name="adj3" fmla="val 242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55576" y="3212976"/>
            <a:ext cx="2664296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b="1" dirty="0" smtClean="0"/>
              <a:t>Duhovni aspekat čovekovog postojanja</a:t>
            </a:r>
            <a:endParaRPr lang="en-GB" b="1" dirty="0"/>
          </a:p>
        </p:txBody>
      </p:sp>
      <p:sp>
        <p:nvSpPr>
          <p:cNvPr id="9" name="Rounded Rectangle 8"/>
          <p:cNvSpPr/>
          <p:nvPr/>
        </p:nvSpPr>
        <p:spPr>
          <a:xfrm>
            <a:off x="755576" y="4581128"/>
            <a:ext cx="2664296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b="1" dirty="0" smtClean="0"/>
              <a:t>Imaginalni aspekat čovekovog postojanja</a:t>
            </a:r>
            <a:endParaRPr lang="en-GB" b="1" dirty="0"/>
          </a:p>
        </p:txBody>
      </p:sp>
      <p:sp>
        <p:nvSpPr>
          <p:cNvPr id="10" name="Down Arrow 9"/>
          <p:cNvSpPr/>
          <p:nvPr/>
        </p:nvSpPr>
        <p:spPr>
          <a:xfrm>
            <a:off x="1907704" y="4005064"/>
            <a:ext cx="360040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Curved Right Arrow 10"/>
          <p:cNvSpPr/>
          <p:nvPr/>
        </p:nvSpPr>
        <p:spPr>
          <a:xfrm rot="18468353">
            <a:off x="2589431" y="5423744"/>
            <a:ext cx="575597" cy="913972"/>
          </a:xfrm>
          <a:prstGeom prst="curvedRightArrow">
            <a:avLst>
              <a:gd name="adj1" fmla="val 33425"/>
              <a:gd name="adj2" fmla="val 33425"/>
              <a:gd name="adj3" fmla="val 242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91880" y="5661248"/>
            <a:ext cx="2664296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b="1" dirty="0" smtClean="0"/>
              <a:t>Materijalni aspekat čovekovog postojanja</a:t>
            </a:r>
            <a:endParaRPr lang="en-GB" b="1" dirty="0"/>
          </a:p>
        </p:txBody>
      </p:sp>
      <p:sp>
        <p:nvSpPr>
          <p:cNvPr id="18" name="Up Arrow 17"/>
          <p:cNvSpPr/>
          <p:nvPr/>
        </p:nvSpPr>
        <p:spPr>
          <a:xfrm>
            <a:off x="6372200" y="2636912"/>
            <a:ext cx="484632" cy="27786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ounded Rectangle 18"/>
          <p:cNvSpPr/>
          <p:nvPr/>
        </p:nvSpPr>
        <p:spPr>
          <a:xfrm>
            <a:off x="6948264" y="3789040"/>
            <a:ext cx="1979712" cy="86409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b="1" dirty="0" smtClean="0">
                <a:solidFill>
                  <a:schemeClr val="tx1"/>
                </a:solidFill>
              </a:rPr>
              <a:t>Čovekovo egzistencijalno uzlaženje</a:t>
            </a:r>
            <a:endParaRPr lang="en-GB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852704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b="1" dirty="0" smtClean="0"/>
              <a:t>Čovekovo egzistencijalno uzlaženje</a:t>
            </a:r>
            <a:endParaRPr lang="en-GB" b="1" dirty="0"/>
          </a:p>
        </p:txBody>
      </p:sp>
      <p:sp>
        <p:nvSpPr>
          <p:cNvPr id="3" name="Rounded Rectangle 2"/>
          <p:cNvSpPr/>
          <p:nvPr/>
        </p:nvSpPr>
        <p:spPr>
          <a:xfrm>
            <a:off x="1619672" y="1916832"/>
            <a:ext cx="5976664" cy="914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CS" sz="2400" b="1" dirty="0" smtClean="0"/>
              <a:t>Četiri duhovna putovanja</a:t>
            </a:r>
          </a:p>
          <a:p>
            <a:pPr algn="ctr"/>
            <a:r>
              <a:rPr lang="sr-Latn-CS" sz="2000" dirty="0" smtClean="0"/>
              <a:t>(u delu Mula Sadr</a:t>
            </a:r>
            <a:r>
              <a:rPr lang="en-GB" sz="2000" dirty="0" smtClean="0"/>
              <a:t>e</a:t>
            </a:r>
            <a:r>
              <a:rPr lang="sr-Latn-CS" sz="2000" dirty="0" smtClean="0"/>
              <a:t> Širazija)</a:t>
            </a:r>
            <a:endParaRPr lang="en-GB" sz="2000" dirty="0"/>
          </a:p>
        </p:txBody>
      </p:sp>
      <p:sp>
        <p:nvSpPr>
          <p:cNvPr id="4" name="Down Arrow 3"/>
          <p:cNvSpPr/>
          <p:nvPr/>
        </p:nvSpPr>
        <p:spPr>
          <a:xfrm>
            <a:off x="4211960" y="2996952"/>
            <a:ext cx="484632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ounded Rectangle 4"/>
          <p:cNvSpPr/>
          <p:nvPr/>
        </p:nvSpPr>
        <p:spPr>
          <a:xfrm>
            <a:off x="539552" y="3645024"/>
            <a:ext cx="8136904" cy="5760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/>
            <a:r>
              <a:rPr lang="sr-Latn-CS" b="1" dirty="0" smtClean="0"/>
              <a:t>	1. Putovanje od “stvorenja” do “Stvoritelja” – od “mnoštva” do “jedinstva”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9552" y="4365104"/>
            <a:ext cx="8136904" cy="5760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/>
            <a:r>
              <a:rPr lang="sr-Latn-CS" b="1" dirty="0" smtClean="0"/>
              <a:t>	2. Putovanje u “Stvoritelju” sa “Stvoriteljom” – kroz “jedinstvo”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9552" y="5085184"/>
            <a:ext cx="8136904" cy="5760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/>
            <a:r>
              <a:rPr lang="sr-Latn-CS" b="1" dirty="0" smtClean="0"/>
              <a:t>	3. Putovanje od “Stvoritelja” do “stvorenja” sa “Stvoriteljom” – od “jedinstva” do “mnoštva” sa “Jedinom istinom”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39552" y="5805264"/>
            <a:ext cx="8136904" cy="5760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/>
            <a:r>
              <a:rPr lang="sr-Latn-CS" b="1" dirty="0" smtClean="0"/>
              <a:t>	4. Putovanje u “stvorenju” sa “Stvoriteljom” – u “mnoštvu” sa “Jedinom istinom”</a:t>
            </a: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977280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dirty="0" smtClean="0"/>
              <a:t>Dva važna aspekta u razjašnjenju suštine čoveka</a:t>
            </a:r>
            <a:endParaRPr lang="en-GB" dirty="0"/>
          </a:p>
        </p:txBody>
      </p:sp>
      <p:sp>
        <p:nvSpPr>
          <p:cNvPr id="4" name="Rounded Rectangle 3"/>
          <p:cNvSpPr/>
          <p:nvPr/>
        </p:nvSpPr>
        <p:spPr>
          <a:xfrm>
            <a:off x="1187624" y="3140968"/>
            <a:ext cx="2808312" cy="1850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4400" b="1" dirty="0" smtClean="0">
                <a:solidFill>
                  <a:srgbClr val="7030A0"/>
                </a:solidFill>
              </a:rPr>
              <a:t>Religija</a:t>
            </a:r>
            <a:endParaRPr lang="en-GB" sz="4400" b="1" dirty="0">
              <a:solidFill>
                <a:srgbClr val="7030A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644008" y="3140968"/>
            <a:ext cx="2808312" cy="1850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4000" b="1" dirty="0" smtClean="0">
                <a:solidFill>
                  <a:srgbClr val="7030A0"/>
                </a:solidFill>
              </a:rPr>
              <a:t>Slobodna volja</a:t>
            </a:r>
            <a:endParaRPr lang="en-GB" sz="4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dirty="0" smtClean="0"/>
              <a:t>Odnos između čoveka i religije</a:t>
            </a:r>
            <a:endParaRPr lang="en-GB" dirty="0"/>
          </a:p>
        </p:txBody>
      </p:sp>
      <p:sp>
        <p:nvSpPr>
          <p:cNvPr id="5" name="Rounded Rectangle 4"/>
          <p:cNvSpPr/>
          <p:nvPr/>
        </p:nvSpPr>
        <p:spPr>
          <a:xfrm>
            <a:off x="611560" y="1916832"/>
            <a:ext cx="3528392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2400" b="1" dirty="0" smtClean="0"/>
              <a:t>Bog u islamskoj misli</a:t>
            </a:r>
            <a:endParaRPr lang="en-GB" sz="2400" b="1" dirty="0"/>
          </a:p>
        </p:txBody>
      </p:sp>
      <p:sp>
        <p:nvSpPr>
          <p:cNvPr id="6" name="Right Arrow 5"/>
          <p:cNvSpPr/>
          <p:nvPr/>
        </p:nvSpPr>
        <p:spPr>
          <a:xfrm>
            <a:off x="4572000" y="2132856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5508104" y="1916832"/>
            <a:ext cx="288032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2400" b="1" dirty="0" smtClean="0"/>
              <a:t>Egzistencija</a:t>
            </a:r>
            <a:endParaRPr lang="en-GB" sz="24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611560" y="2780928"/>
            <a:ext cx="3528392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2400" b="1" dirty="0" smtClean="0"/>
              <a:t>Religija božija</a:t>
            </a:r>
            <a:endParaRPr lang="en-GB" sz="2400" b="1" dirty="0"/>
          </a:p>
        </p:txBody>
      </p:sp>
      <p:sp>
        <p:nvSpPr>
          <p:cNvPr id="9" name="Right Arrow 8"/>
          <p:cNvSpPr/>
          <p:nvPr/>
        </p:nvSpPr>
        <p:spPr>
          <a:xfrm>
            <a:off x="4572000" y="2924944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ounded Rectangle 9"/>
          <p:cNvSpPr/>
          <p:nvPr/>
        </p:nvSpPr>
        <p:spPr>
          <a:xfrm>
            <a:off x="5508104" y="2852936"/>
            <a:ext cx="288032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2000" b="1" dirty="0" smtClean="0"/>
              <a:t>Istinska prezentacija egzistencije</a:t>
            </a:r>
            <a:endParaRPr lang="en-GB" sz="20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11560" y="3717032"/>
            <a:ext cx="3528392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2000" b="1" dirty="0" smtClean="0"/>
              <a:t>Čovek u islamskoj misli</a:t>
            </a:r>
            <a:endParaRPr lang="en-GB" sz="2000" b="1" dirty="0"/>
          </a:p>
        </p:txBody>
      </p:sp>
      <p:sp>
        <p:nvSpPr>
          <p:cNvPr id="12" name="Right Arrow 11"/>
          <p:cNvSpPr/>
          <p:nvPr/>
        </p:nvSpPr>
        <p:spPr>
          <a:xfrm>
            <a:off x="4572000" y="3861048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ounded Rectangle 12"/>
          <p:cNvSpPr/>
          <p:nvPr/>
        </p:nvSpPr>
        <p:spPr>
          <a:xfrm>
            <a:off x="5508104" y="3717032"/>
            <a:ext cx="288032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2000" b="1" dirty="0" smtClean="0"/>
              <a:t>Potpuna božija manifestacija</a:t>
            </a:r>
            <a:endParaRPr lang="en-GB" sz="2000" b="1" dirty="0"/>
          </a:p>
        </p:txBody>
      </p:sp>
      <p:sp>
        <p:nvSpPr>
          <p:cNvPr id="14" name="Rounded Rectangle 13"/>
          <p:cNvSpPr/>
          <p:nvPr/>
        </p:nvSpPr>
        <p:spPr>
          <a:xfrm>
            <a:off x="611560" y="4653136"/>
            <a:ext cx="3528392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2000" b="1" dirty="0" smtClean="0"/>
              <a:t>Cilj čovekovog života</a:t>
            </a:r>
            <a:endParaRPr lang="en-GB" sz="2000" b="1" dirty="0"/>
          </a:p>
        </p:txBody>
      </p:sp>
      <p:sp>
        <p:nvSpPr>
          <p:cNvPr id="15" name="Right Arrow 14"/>
          <p:cNvSpPr/>
          <p:nvPr/>
        </p:nvSpPr>
        <p:spPr>
          <a:xfrm>
            <a:off x="4572000" y="479715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ounded Rectangle 15"/>
          <p:cNvSpPr/>
          <p:nvPr/>
        </p:nvSpPr>
        <p:spPr>
          <a:xfrm>
            <a:off x="5508104" y="4653136"/>
            <a:ext cx="288032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2000" b="1" dirty="0" smtClean="0"/>
              <a:t>Povratak ka Izvoru egzistencije (Bogu)</a:t>
            </a:r>
            <a:endParaRPr lang="en-GB" sz="2000" b="1" dirty="0"/>
          </a:p>
        </p:txBody>
      </p:sp>
      <p:sp>
        <p:nvSpPr>
          <p:cNvPr id="17" name="Oval 16"/>
          <p:cNvSpPr/>
          <p:nvPr/>
        </p:nvSpPr>
        <p:spPr>
          <a:xfrm>
            <a:off x="539552" y="5661248"/>
            <a:ext cx="3456384" cy="9144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2400" b="1" dirty="0" smtClean="0">
                <a:solidFill>
                  <a:schemeClr val="tx1"/>
                </a:solidFill>
              </a:rPr>
              <a:t>Čovek</a:t>
            </a:r>
          </a:p>
          <a:p>
            <a:pPr algn="ctr"/>
            <a:r>
              <a:rPr lang="sr-Latn-CS" sz="2400" b="1" dirty="0" smtClean="0">
                <a:solidFill>
                  <a:schemeClr val="tx1"/>
                </a:solidFill>
              </a:rPr>
              <a:t>Putnik ka Istini</a:t>
            </a:r>
            <a:endParaRPr lang="en-GB" sz="2400" b="1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4932040" y="5661248"/>
            <a:ext cx="3456384" cy="9144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2400" b="1" dirty="0" smtClean="0">
                <a:solidFill>
                  <a:schemeClr val="tx1"/>
                </a:solidFill>
              </a:rPr>
              <a:t>Religija</a:t>
            </a:r>
          </a:p>
          <a:p>
            <a:pPr algn="ctr"/>
            <a:r>
              <a:rPr lang="sr-Latn-CS" sz="2400" b="1" dirty="0" smtClean="0">
                <a:solidFill>
                  <a:schemeClr val="tx1"/>
                </a:solidFill>
              </a:rPr>
              <a:t>Putokaz Istine</a:t>
            </a:r>
            <a:endParaRPr lang="en-GB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uamer\Desktop\250px-JALAL_AL–DIN_MUHAMMAD_RUMI_MATHNAVI-I_MA’NAVI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32670">
            <a:off x="464327" y="319906"/>
            <a:ext cx="2241707" cy="2384585"/>
          </a:xfrm>
          <a:prstGeom prst="rect">
            <a:avLst/>
          </a:prstGeom>
          <a:noFill/>
        </p:spPr>
      </p:pic>
      <p:sp>
        <p:nvSpPr>
          <p:cNvPr id="6" name="Rounded Rectangle 5"/>
          <p:cNvSpPr/>
          <p:nvPr/>
        </p:nvSpPr>
        <p:spPr>
          <a:xfrm rot="401541">
            <a:off x="3165028" y="1136847"/>
            <a:ext cx="5287898" cy="426549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CS" sz="2000" b="1" i="1" dirty="0" smtClean="0"/>
              <a:t>Slušaj ovaj naj što priča, kazuje,</a:t>
            </a:r>
          </a:p>
          <a:p>
            <a:pPr algn="ctr"/>
            <a:r>
              <a:rPr lang="sr-Latn-CS" sz="2000" b="1" i="1" dirty="0" smtClean="0"/>
              <a:t>Na rastanku, on se žali, tuguje,</a:t>
            </a:r>
          </a:p>
          <a:p>
            <a:pPr algn="ctr"/>
            <a:endParaRPr lang="sr-Latn-CS" sz="2000" b="1" i="1" dirty="0"/>
          </a:p>
          <a:p>
            <a:pPr algn="ctr"/>
            <a:r>
              <a:rPr lang="sr-Latn-CS" sz="2000" b="1" i="1" dirty="0" smtClean="0"/>
              <a:t>Iz Najistana otkad me ustrgoše,</a:t>
            </a:r>
          </a:p>
          <a:p>
            <a:pPr algn="ctr"/>
            <a:r>
              <a:rPr lang="sr-Latn-CS" sz="2000" b="1" i="1" dirty="0" smtClean="0"/>
              <a:t>Zbog mog plača, muško, žensko uzdiše</a:t>
            </a:r>
          </a:p>
          <a:p>
            <a:pPr algn="ctr"/>
            <a:endParaRPr lang="sr-Latn-CS" sz="2000" b="1" i="1" dirty="0"/>
          </a:p>
          <a:p>
            <a:pPr algn="ctr"/>
            <a:r>
              <a:rPr lang="sr-Latn-CS" sz="2000" b="1" i="1" dirty="0" smtClean="0"/>
              <a:t>Tražim srce rastancima ranjeno,</a:t>
            </a:r>
          </a:p>
          <a:p>
            <a:pPr algn="ctr"/>
            <a:r>
              <a:rPr lang="sr-Latn-CS" sz="2000" b="1" i="1" dirty="0" smtClean="0"/>
              <a:t>Svoju čežnju da mu kažem opširno,</a:t>
            </a:r>
          </a:p>
          <a:p>
            <a:pPr algn="ctr"/>
            <a:endParaRPr lang="sr-Latn-CS" sz="2000" b="1" i="1" dirty="0"/>
          </a:p>
          <a:p>
            <a:pPr algn="ctr"/>
            <a:r>
              <a:rPr lang="sr-Latn-CS" sz="2000" b="1" i="1" dirty="0" smtClean="0"/>
              <a:t>Od svog korena daleko ko padne,</a:t>
            </a:r>
          </a:p>
          <a:p>
            <a:pPr algn="ctr"/>
            <a:r>
              <a:rPr lang="sr-Latn-CS" sz="2000" b="1" i="1" dirty="0" smtClean="0"/>
              <a:t>Traži časak, da se vrati, sastane...</a:t>
            </a:r>
            <a:endParaRPr lang="en-GB" sz="2000" b="1" i="1" dirty="0"/>
          </a:p>
        </p:txBody>
      </p:sp>
      <p:sp>
        <p:nvSpPr>
          <p:cNvPr id="7" name="Oval 6"/>
          <p:cNvSpPr/>
          <p:nvPr/>
        </p:nvSpPr>
        <p:spPr>
          <a:xfrm rot="371807">
            <a:off x="831409" y="4238208"/>
            <a:ext cx="1670623" cy="91440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dirty="0" smtClean="0"/>
              <a:t>Mevlana</a:t>
            </a:r>
            <a:endParaRPr lang="en-GB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428768"/>
          </a:xfrm>
        </p:spPr>
        <p:txBody>
          <a:bodyPr>
            <a:normAutofit/>
          </a:bodyPr>
          <a:lstStyle/>
          <a:p>
            <a:pPr algn="ctr"/>
            <a:r>
              <a:rPr lang="sr-Latn-CS" sz="4400" b="1" dirty="0" smtClean="0"/>
              <a:t>Odnos između čoveka i njegove slobodne volje</a:t>
            </a:r>
            <a:endParaRPr lang="en-GB" sz="4400" b="1" dirty="0"/>
          </a:p>
        </p:txBody>
      </p:sp>
      <p:sp>
        <p:nvSpPr>
          <p:cNvPr id="3" name="Rounded Rectangle 2"/>
          <p:cNvSpPr/>
          <p:nvPr/>
        </p:nvSpPr>
        <p:spPr>
          <a:xfrm>
            <a:off x="1763688" y="2348880"/>
            <a:ext cx="5544616" cy="914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CS" sz="2400" b="1" dirty="0" smtClean="0"/>
              <a:t>Faktori ograničavanja ljudske slobode</a:t>
            </a:r>
            <a:endParaRPr lang="en-GB" sz="2400" b="1" dirty="0"/>
          </a:p>
        </p:txBody>
      </p:sp>
      <p:sp>
        <p:nvSpPr>
          <p:cNvPr id="4" name="Rounded Rectangle 3"/>
          <p:cNvSpPr/>
          <p:nvPr/>
        </p:nvSpPr>
        <p:spPr>
          <a:xfrm>
            <a:off x="467544" y="3429000"/>
            <a:ext cx="2016224" cy="72008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2000" b="1" dirty="0" smtClean="0">
                <a:solidFill>
                  <a:schemeClr val="tx1"/>
                </a:solidFill>
              </a:rPr>
              <a:t>Priroda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67544" y="4221088"/>
            <a:ext cx="2016224" cy="72008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2000" b="1" dirty="0" smtClean="0">
                <a:solidFill>
                  <a:schemeClr val="tx1"/>
                </a:solidFill>
              </a:rPr>
              <a:t>Društvo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67544" y="5013176"/>
            <a:ext cx="2016224" cy="72008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2000" b="1" dirty="0" smtClean="0">
                <a:solidFill>
                  <a:schemeClr val="tx1"/>
                </a:solidFill>
              </a:rPr>
              <a:t>Sam čovek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67544" y="5805264"/>
            <a:ext cx="2016224" cy="72008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2000" b="1" dirty="0" smtClean="0">
                <a:solidFill>
                  <a:schemeClr val="tx1"/>
                </a:solidFill>
              </a:rPr>
              <a:t>Bog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2627784" y="3645024"/>
            <a:ext cx="432048" cy="36004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Arrow 8"/>
          <p:cNvSpPr/>
          <p:nvPr/>
        </p:nvSpPr>
        <p:spPr>
          <a:xfrm>
            <a:off x="2627784" y="4365104"/>
            <a:ext cx="432048" cy="36004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Arrow 9"/>
          <p:cNvSpPr/>
          <p:nvPr/>
        </p:nvSpPr>
        <p:spPr>
          <a:xfrm>
            <a:off x="2627784" y="5157192"/>
            <a:ext cx="432048" cy="36004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ight Arrow 10"/>
          <p:cNvSpPr/>
          <p:nvPr/>
        </p:nvSpPr>
        <p:spPr>
          <a:xfrm>
            <a:off x="2627784" y="5949280"/>
            <a:ext cx="432048" cy="36004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ounded Rectangle 12"/>
          <p:cNvSpPr/>
          <p:nvPr/>
        </p:nvSpPr>
        <p:spPr>
          <a:xfrm>
            <a:off x="3203848" y="3429000"/>
            <a:ext cx="5472608" cy="72008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2000" b="1" dirty="0" smtClean="0">
                <a:solidFill>
                  <a:schemeClr val="tx1"/>
                </a:solidFill>
              </a:rPr>
              <a:t>Prirodni (naturalistički) determinizam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203848" y="4221088"/>
            <a:ext cx="5472608" cy="72008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2000" b="1" dirty="0" smtClean="0">
                <a:solidFill>
                  <a:schemeClr val="tx1"/>
                </a:solidFill>
              </a:rPr>
              <a:t>Društveni (sociološki) determinizam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203848" y="5013176"/>
            <a:ext cx="5472608" cy="72008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2000" b="1" dirty="0" smtClean="0">
                <a:solidFill>
                  <a:schemeClr val="tx1"/>
                </a:solidFill>
              </a:rPr>
              <a:t>Sopstveni (individualni) determinizam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203848" y="5805264"/>
            <a:ext cx="5472608" cy="72008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2000" b="1" dirty="0" smtClean="0">
                <a:solidFill>
                  <a:schemeClr val="tx1"/>
                </a:solidFill>
              </a:rPr>
              <a:t>Religijski (filozofski) determinizam</a:t>
            </a:r>
            <a:endParaRPr lang="en-GB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068728"/>
          </a:xfrm>
        </p:spPr>
        <p:txBody>
          <a:bodyPr>
            <a:normAutofit fontScale="90000"/>
          </a:bodyPr>
          <a:lstStyle/>
          <a:p>
            <a:pPr algn="ctr"/>
            <a:r>
              <a:rPr lang="sr-Latn-CS" sz="2200" b="1" dirty="0" smtClean="0"/>
              <a:t>Faktori ograničavanja ljudske slobode</a:t>
            </a:r>
            <a:r>
              <a:rPr lang="sr-Latn-CS" sz="2000" dirty="0" smtClean="0"/>
              <a:t/>
            </a:r>
            <a:br>
              <a:rPr lang="sr-Latn-CS" sz="2000" dirty="0" smtClean="0"/>
            </a:br>
            <a:r>
              <a:rPr lang="sr-Latn-CS" sz="4400" b="1" dirty="0" smtClean="0"/>
              <a:t>Priroda – naturalistički determinizam</a:t>
            </a:r>
            <a:endParaRPr lang="en-GB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140967"/>
            <a:ext cx="4038600" cy="3213957"/>
          </a:xfrm>
        </p:spPr>
        <p:txBody>
          <a:bodyPr>
            <a:normAutofit/>
          </a:bodyPr>
          <a:lstStyle/>
          <a:p>
            <a:r>
              <a:rPr lang="sr-Latn-CS" sz="2400" dirty="0" smtClean="0"/>
              <a:t>Čovekova težnja ka slobodi</a:t>
            </a:r>
          </a:p>
          <a:p>
            <a:r>
              <a:rPr lang="sr-Latn-CS" sz="2400" dirty="0" smtClean="0"/>
              <a:t>Ograničenost prirodnih resursa</a:t>
            </a:r>
          </a:p>
          <a:p>
            <a:r>
              <a:rPr lang="sr-Latn-CS" sz="2400" dirty="0" smtClean="0"/>
              <a:t>Egzistencijalna ograničenost materije, poput nužnosti bivstvovanja u prostoru i u vremenu</a:t>
            </a:r>
            <a:endParaRPr lang="en-GB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140968"/>
            <a:ext cx="4038600" cy="3213956"/>
          </a:xfrm>
        </p:spPr>
        <p:txBody>
          <a:bodyPr/>
          <a:lstStyle/>
          <a:p>
            <a:r>
              <a:rPr lang="sr-Latn-CS" dirty="0" smtClean="0"/>
              <a:t>Zaštita prirodne okoline</a:t>
            </a:r>
          </a:p>
          <a:p>
            <a:r>
              <a:rPr lang="sr-Latn-CS" dirty="0" smtClean="0"/>
              <a:t>Korišćenje prirode u skladu sa potrebama čovekovog tela i njegove duše</a:t>
            </a:r>
          </a:p>
          <a:p>
            <a:r>
              <a:rPr lang="sr-Latn-CS" dirty="0" smtClean="0"/>
              <a:t>Poštovanje prirode kao božijeg stvorenja</a:t>
            </a:r>
            <a:endParaRPr lang="en-GB" dirty="0"/>
          </a:p>
        </p:txBody>
      </p:sp>
      <p:sp>
        <p:nvSpPr>
          <p:cNvPr id="5" name="Rounded Rectangle 4"/>
          <p:cNvSpPr/>
          <p:nvPr/>
        </p:nvSpPr>
        <p:spPr>
          <a:xfrm>
            <a:off x="1115616" y="1988840"/>
            <a:ext cx="2808312" cy="914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CS" sz="2400" b="1" dirty="0" smtClean="0"/>
              <a:t>Uticajni elementi</a:t>
            </a:r>
            <a:endParaRPr lang="en-GB" sz="24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5148064" y="1988840"/>
            <a:ext cx="2808312" cy="914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CS" sz="2400" b="1" dirty="0" smtClean="0"/>
              <a:t>Relevantni principi u islamu</a:t>
            </a:r>
            <a:endParaRPr lang="en-GB" sz="2400" b="1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068728"/>
          </a:xfrm>
        </p:spPr>
        <p:txBody>
          <a:bodyPr>
            <a:normAutofit/>
          </a:bodyPr>
          <a:lstStyle/>
          <a:p>
            <a:pPr algn="ctr"/>
            <a:r>
              <a:rPr lang="sr-Latn-CS" sz="2200" b="1" dirty="0" smtClean="0"/>
              <a:t>Faktori ograničavanja ljudske slobode</a:t>
            </a:r>
            <a:r>
              <a:rPr lang="sr-Latn-CS" sz="2000" dirty="0" smtClean="0"/>
              <a:t/>
            </a:r>
            <a:br>
              <a:rPr lang="sr-Latn-CS" sz="2000" dirty="0" smtClean="0"/>
            </a:br>
            <a:r>
              <a:rPr lang="sr-Latn-CS" sz="4000" b="1" dirty="0" smtClean="0"/>
              <a:t>Društvo – društveni determinizam</a:t>
            </a:r>
            <a:endParaRPr lang="en-GB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140967"/>
            <a:ext cx="4038600" cy="3213957"/>
          </a:xfrm>
        </p:spPr>
        <p:txBody>
          <a:bodyPr>
            <a:noAutofit/>
          </a:bodyPr>
          <a:lstStyle/>
          <a:p>
            <a:r>
              <a:rPr lang="sr-Latn-CS" sz="2200" dirty="0" smtClean="0"/>
              <a:t>Čovekova težnja ka slobodi</a:t>
            </a:r>
          </a:p>
          <a:p>
            <a:r>
              <a:rPr lang="sr-Latn-CS" sz="2200" dirty="0" smtClean="0"/>
              <a:t>Težnja drugih ljudi ka slobodi</a:t>
            </a:r>
          </a:p>
          <a:p>
            <a:r>
              <a:rPr lang="sr-Latn-CS" sz="2200" dirty="0" smtClean="0"/>
              <a:t>Eventualne nesuglasice sa predstavnicima društva</a:t>
            </a:r>
          </a:p>
          <a:p>
            <a:r>
              <a:rPr lang="sr-Latn-CS" sz="2200" dirty="0" smtClean="0"/>
              <a:t>Činjenica da je društveni život jedini način dostizanja do večnog blaženstva</a:t>
            </a:r>
            <a:endParaRPr lang="en-GB" sz="2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140968"/>
            <a:ext cx="4038600" cy="3213956"/>
          </a:xfrm>
        </p:spPr>
        <p:txBody>
          <a:bodyPr>
            <a:normAutofit fontScale="77500" lnSpcReduction="20000"/>
          </a:bodyPr>
          <a:lstStyle/>
          <a:p>
            <a:r>
              <a:rPr lang="sr-Latn-CS" dirty="0" smtClean="0"/>
              <a:t>Društvena moralnost kao unutrašnja mera individualne slobode</a:t>
            </a:r>
          </a:p>
          <a:p>
            <a:r>
              <a:rPr lang="sr-Latn-CS" dirty="0" smtClean="0"/>
              <a:t>Nužnost utemeljenja jasnog i odgovaraujećg društvenog sistema</a:t>
            </a:r>
          </a:p>
          <a:p>
            <a:r>
              <a:rPr lang="sr-Latn-CS" dirty="0" smtClean="0"/>
              <a:t>Produkcija nauke i klasifikacija nauka</a:t>
            </a:r>
          </a:p>
          <a:p>
            <a:r>
              <a:rPr lang="sr-Latn-CS" dirty="0" smtClean="0"/>
              <a:t>Uspostavljanje konkretnih odnosa sa drugim društvima u skladu sa čovekovim potrebama</a:t>
            </a:r>
            <a:endParaRPr lang="en-GB" dirty="0"/>
          </a:p>
        </p:txBody>
      </p:sp>
      <p:sp>
        <p:nvSpPr>
          <p:cNvPr id="5" name="Rounded Rectangle 4"/>
          <p:cNvSpPr/>
          <p:nvPr/>
        </p:nvSpPr>
        <p:spPr>
          <a:xfrm>
            <a:off x="1115616" y="1988840"/>
            <a:ext cx="2808312" cy="914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CS" sz="2400" b="1" dirty="0" smtClean="0"/>
              <a:t>Uticajni elementi</a:t>
            </a:r>
            <a:endParaRPr lang="en-GB" sz="24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5148064" y="1988840"/>
            <a:ext cx="2808312" cy="914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CS" sz="2400" b="1" dirty="0" smtClean="0"/>
              <a:t>Relevantni principi u islamu</a:t>
            </a:r>
            <a:endParaRPr lang="en-GB" sz="2400" b="1" dirty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068728"/>
          </a:xfrm>
        </p:spPr>
        <p:txBody>
          <a:bodyPr>
            <a:normAutofit/>
          </a:bodyPr>
          <a:lstStyle/>
          <a:p>
            <a:pPr algn="ctr"/>
            <a:r>
              <a:rPr lang="sr-Latn-CS" sz="2200" b="1" dirty="0" smtClean="0"/>
              <a:t>Faktori ograničavanja ljudske slobode</a:t>
            </a:r>
            <a:r>
              <a:rPr lang="sr-Latn-CS" sz="2000" dirty="0" smtClean="0"/>
              <a:t/>
            </a:r>
            <a:br>
              <a:rPr lang="sr-Latn-CS" sz="2000" dirty="0" smtClean="0"/>
            </a:br>
            <a:r>
              <a:rPr lang="sr-Latn-CS" sz="4000" b="1" dirty="0" smtClean="0"/>
              <a:t>Čovek – individualni determinizam</a:t>
            </a:r>
            <a:endParaRPr lang="en-GB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140967"/>
            <a:ext cx="4038600" cy="3213957"/>
          </a:xfrm>
        </p:spPr>
        <p:txBody>
          <a:bodyPr>
            <a:noAutofit/>
          </a:bodyPr>
          <a:lstStyle/>
          <a:p>
            <a:r>
              <a:rPr lang="sr-Latn-CS" sz="2200" dirty="0" smtClean="0"/>
              <a:t>Čovekova težnja ka slobodi</a:t>
            </a:r>
          </a:p>
          <a:p>
            <a:r>
              <a:rPr lang="sr-Latn-CS" sz="2200" dirty="0" smtClean="0"/>
              <a:t>Čovekovi pogrešni izbori</a:t>
            </a:r>
          </a:p>
          <a:p>
            <a:r>
              <a:rPr lang="sr-Latn-CS" sz="2200" dirty="0" smtClean="0"/>
              <a:t>Nepostojanje jasnog uvida u svoje ciljeve i u ontološki sistem</a:t>
            </a:r>
          </a:p>
          <a:p>
            <a:r>
              <a:rPr lang="sr-Latn-CS" sz="2200" dirty="0" smtClean="0"/>
              <a:t>Telesni porivi i instinkti koji odvraćaju od duhovnog putovanja i usavršavanja</a:t>
            </a:r>
            <a:endParaRPr lang="en-GB" sz="2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140968"/>
            <a:ext cx="4038600" cy="3213956"/>
          </a:xfrm>
        </p:spPr>
        <p:txBody>
          <a:bodyPr>
            <a:normAutofit fontScale="85000" lnSpcReduction="10000"/>
          </a:bodyPr>
          <a:lstStyle/>
          <a:p>
            <a:r>
              <a:rPr lang="sr-Latn-CS" dirty="0" smtClean="0"/>
              <a:t>Neminovna i neodgonetljiva potreba za religijom kao putokazem</a:t>
            </a:r>
          </a:p>
          <a:p>
            <a:r>
              <a:rPr lang="sr-Latn-CS" dirty="0" smtClean="0"/>
              <a:t>Nužnost duhovnog samopročišćenja</a:t>
            </a:r>
          </a:p>
          <a:p>
            <a:r>
              <a:rPr lang="sr-Latn-CS" dirty="0" smtClean="0"/>
              <a:t>Nužnost definisanja načina direktnog odnosa sa Bogom (molitva)</a:t>
            </a:r>
          </a:p>
          <a:p>
            <a:r>
              <a:rPr lang="sr-Latn-CS" dirty="0" smtClean="0"/>
              <a:t>Nužnost duhovnog putovanja</a:t>
            </a:r>
            <a:endParaRPr lang="en-GB" dirty="0"/>
          </a:p>
        </p:txBody>
      </p:sp>
      <p:sp>
        <p:nvSpPr>
          <p:cNvPr id="5" name="Rounded Rectangle 4"/>
          <p:cNvSpPr/>
          <p:nvPr/>
        </p:nvSpPr>
        <p:spPr>
          <a:xfrm>
            <a:off x="1115616" y="1988840"/>
            <a:ext cx="2808312" cy="914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CS" sz="2400" b="1" dirty="0" smtClean="0"/>
              <a:t>Uticajni elementi</a:t>
            </a:r>
            <a:endParaRPr lang="en-GB" sz="24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5148064" y="1988840"/>
            <a:ext cx="2808312" cy="914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CS" sz="2400" b="1" dirty="0" smtClean="0"/>
              <a:t>Relevantni principi u islamu</a:t>
            </a:r>
            <a:endParaRPr lang="en-GB" sz="2400" b="1" dirty="0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068728"/>
          </a:xfrm>
        </p:spPr>
        <p:txBody>
          <a:bodyPr>
            <a:normAutofit/>
          </a:bodyPr>
          <a:lstStyle/>
          <a:p>
            <a:pPr algn="ctr"/>
            <a:r>
              <a:rPr lang="sr-Latn-CS" sz="2200" b="1" dirty="0" smtClean="0"/>
              <a:t>Faktori ograničavanja ljudske slobode</a:t>
            </a:r>
            <a:r>
              <a:rPr lang="sr-Latn-CS" sz="2000" dirty="0" smtClean="0"/>
              <a:t/>
            </a:r>
            <a:br>
              <a:rPr lang="sr-Latn-CS" sz="2000" dirty="0" smtClean="0"/>
            </a:br>
            <a:r>
              <a:rPr lang="sr-Latn-CS" sz="4000" b="1" dirty="0" smtClean="0"/>
              <a:t>Bog – filozofski determinizam</a:t>
            </a:r>
            <a:endParaRPr lang="en-GB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140967"/>
            <a:ext cx="4038600" cy="3213957"/>
          </a:xfrm>
        </p:spPr>
        <p:txBody>
          <a:bodyPr>
            <a:noAutofit/>
          </a:bodyPr>
          <a:lstStyle/>
          <a:p>
            <a:r>
              <a:rPr lang="sr-Latn-CS" sz="2200" dirty="0" smtClean="0"/>
              <a:t>Čovekova težnja ka slobodi</a:t>
            </a:r>
          </a:p>
          <a:p>
            <a:r>
              <a:rPr lang="sr-Latn-CS" sz="2200" dirty="0" smtClean="0"/>
              <a:t>Bog kao nužno postojeće biće</a:t>
            </a:r>
          </a:p>
          <a:p>
            <a:r>
              <a:rPr lang="sr-Latn-CS" sz="2200" dirty="0" smtClean="0"/>
              <a:t>Činjenica da je sve osim Boga, Njegova manifestacija</a:t>
            </a:r>
          </a:p>
          <a:p>
            <a:r>
              <a:rPr lang="sr-Latn-CS" sz="2200" dirty="0" smtClean="0"/>
              <a:t>Činjenica da smo mi nužno božija stvorenja</a:t>
            </a:r>
          </a:p>
          <a:p>
            <a:r>
              <a:rPr lang="sr-Latn-CS" sz="2200" dirty="0" smtClean="0"/>
              <a:t>Nepremostivost kauzalnog (uzročno-posledičnog) sistema</a:t>
            </a:r>
            <a:endParaRPr lang="en-GB" sz="2200" dirty="0"/>
          </a:p>
        </p:txBody>
      </p:sp>
      <p:sp>
        <p:nvSpPr>
          <p:cNvPr id="5" name="Rounded Rectangle 4"/>
          <p:cNvSpPr/>
          <p:nvPr/>
        </p:nvSpPr>
        <p:spPr>
          <a:xfrm>
            <a:off x="1115616" y="1988840"/>
            <a:ext cx="2808312" cy="914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CS" sz="2400" b="1" dirty="0" smtClean="0"/>
              <a:t>Uticajni elementi</a:t>
            </a:r>
            <a:endParaRPr lang="en-GB" sz="2400" b="1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r-Latn-CS" sz="4000" dirty="0" smtClean="0"/>
              <a:t>Filozofski determinizam</a:t>
            </a:r>
            <a:r>
              <a:rPr lang="sr-Latn-CS" dirty="0" smtClean="0"/>
              <a:t/>
            </a:r>
            <a:br>
              <a:rPr lang="sr-Latn-CS" dirty="0" smtClean="0"/>
            </a:br>
            <a:r>
              <a:rPr lang="sr-Latn-CS" b="1" dirty="0" smtClean="0"/>
              <a:t>Odgovori u islamskoj tradiciji</a:t>
            </a:r>
            <a:endParaRPr lang="en-GB" b="1" dirty="0"/>
          </a:p>
        </p:txBody>
      </p:sp>
      <p:sp>
        <p:nvSpPr>
          <p:cNvPr id="3" name="Rounded Rectangle 2"/>
          <p:cNvSpPr/>
          <p:nvPr/>
        </p:nvSpPr>
        <p:spPr>
          <a:xfrm>
            <a:off x="611560" y="2132856"/>
            <a:ext cx="1872208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2400" b="1" dirty="0" smtClean="0"/>
              <a:t>Teološki odgovori</a:t>
            </a:r>
            <a:endParaRPr lang="en-GB" sz="2400" b="1" dirty="0"/>
          </a:p>
        </p:txBody>
      </p:sp>
      <p:sp>
        <p:nvSpPr>
          <p:cNvPr id="4" name="Rounded Rectangle 3"/>
          <p:cNvSpPr/>
          <p:nvPr/>
        </p:nvSpPr>
        <p:spPr>
          <a:xfrm>
            <a:off x="611560" y="3717032"/>
            <a:ext cx="1872208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2400" b="1" dirty="0" smtClean="0"/>
              <a:t>Filozofski odgovor</a:t>
            </a:r>
            <a:endParaRPr lang="en-GB" sz="24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611560" y="5229200"/>
            <a:ext cx="1872208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sz="2000" b="1" dirty="0" smtClean="0"/>
              <a:t>Gnostičko-teozofski odgovor</a:t>
            </a:r>
            <a:endParaRPr lang="en-GB" sz="2000" b="1" dirty="0"/>
          </a:p>
        </p:txBody>
      </p:sp>
      <p:sp>
        <p:nvSpPr>
          <p:cNvPr id="6" name="Rectangle 5"/>
          <p:cNvSpPr/>
          <p:nvPr/>
        </p:nvSpPr>
        <p:spPr>
          <a:xfrm>
            <a:off x="2915816" y="2132856"/>
            <a:ext cx="5472608" cy="10801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CS" b="1" dirty="0" smtClean="0"/>
              <a:t>Mu’tazile</a:t>
            </a:r>
            <a:r>
              <a:rPr lang="sr-Latn-CS" dirty="0" smtClean="0"/>
              <a:t>: Mi smo “slobodno” stvoreni i sebi prepušteni (</a:t>
            </a:r>
            <a:r>
              <a:rPr lang="sr-Latn-CS" i="1" dirty="0" smtClean="0"/>
              <a:t>at-tafvid)</a:t>
            </a:r>
            <a:endParaRPr lang="sr-Latn-CS" dirty="0" smtClean="0"/>
          </a:p>
          <a:p>
            <a:pPr algn="ctr"/>
            <a:r>
              <a:rPr lang="sr-Latn-CS" b="1" dirty="0" smtClean="0"/>
              <a:t>Aš’arije</a:t>
            </a:r>
            <a:r>
              <a:rPr lang="sr-Latn-CS" dirty="0" smtClean="0"/>
              <a:t>: Mi preuzimamo i usmeravamo dela koja Bog stvara </a:t>
            </a:r>
            <a:r>
              <a:rPr lang="sr-Latn-CS" i="1" dirty="0" smtClean="0"/>
              <a:t>(al-kasb)</a:t>
            </a:r>
            <a:endParaRPr lang="en-GB" i="1" dirty="0"/>
          </a:p>
        </p:txBody>
      </p:sp>
      <p:sp>
        <p:nvSpPr>
          <p:cNvPr id="7" name="Rectangle 6"/>
          <p:cNvSpPr/>
          <p:nvPr/>
        </p:nvSpPr>
        <p:spPr>
          <a:xfrm>
            <a:off x="2915816" y="3717032"/>
            <a:ext cx="5472608" cy="10801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CS" b="1" dirty="0" smtClean="0"/>
              <a:t>Naša slobodna volja je sastavni deo stvaralačkog uzroka u našim delima. Prema tome, nužnost i sloboda volje – oboje ostaju neoskrnjavljeni.</a:t>
            </a:r>
            <a:endParaRPr lang="en-GB" i="1" dirty="0"/>
          </a:p>
        </p:txBody>
      </p:sp>
      <p:sp>
        <p:nvSpPr>
          <p:cNvPr id="8" name="Rectangle 7"/>
          <p:cNvSpPr/>
          <p:nvPr/>
        </p:nvSpPr>
        <p:spPr>
          <a:xfrm>
            <a:off x="2915816" y="5229200"/>
            <a:ext cx="5472608" cy="10801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CS" b="1" dirty="0" smtClean="0"/>
              <a:t>Mi smo manifestacije božije, ali u svojim delima, naša volja jeste jedn</a:t>
            </a:r>
            <a:r>
              <a:rPr lang="en-GB" b="1" dirty="0" smtClean="0"/>
              <a:t>a</a:t>
            </a:r>
            <a:r>
              <a:rPr lang="sr-Latn-CS" b="1" dirty="0" smtClean="0"/>
              <a:t> od dimenzija naše biti.</a:t>
            </a:r>
            <a:endParaRPr lang="sr-Latn-CS" dirty="0"/>
          </a:p>
          <a:p>
            <a:pPr algn="ctr"/>
            <a:r>
              <a:rPr lang="sr-Latn-CS" i="1" dirty="0" smtClean="0"/>
              <a:t>“I nisi streljao, onda kada si streljao. Bog je streljao.”</a:t>
            </a: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3480416"/>
          </a:xfrm>
        </p:spPr>
        <p:txBody>
          <a:bodyPr/>
          <a:lstStyle/>
          <a:p>
            <a:pPr algn="ctr"/>
            <a:r>
              <a:rPr lang="sr-Latn-CS" dirty="0" smtClean="0"/>
              <a:t>Čovek je jedino stvorenje telom na Zemlji, dušom u nebesima...</a:t>
            </a:r>
            <a:endParaRPr lang="en-GB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318</TotalTime>
  <Words>686</Words>
  <Application>Microsoft Office PowerPoint</Application>
  <PresentationFormat>On-screen Show (4:3)</PresentationFormat>
  <Paragraphs>113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Flow</vt:lpstr>
      <vt:lpstr>Šta je čovek? Put od duše do neba u islamu</vt:lpstr>
      <vt:lpstr>Čovek</vt:lpstr>
      <vt:lpstr>Argumentacija o postojanju duše kao zasebnom dimenzijom čovekovog postojanja</vt:lpstr>
      <vt:lpstr>Čovekov pad u islamskoj teozofiji</vt:lpstr>
      <vt:lpstr>Čovekovo egzistencijalno uzlaženje</vt:lpstr>
      <vt:lpstr>Dva važna aspekta u razjašnjenju suštine čoveka</vt:lpstr>
      <vt:lpstr>Odnos između čoveka i religije</vt:lpstr>
      <vt:lpstr>PowerPoint Presentation</vt:lpstr>
      <vt:lpstr>Odnos između čoveka i njegove slobodne volje</vt:lpstr>
      <vt:lpstr>Faktori ograničavanja ljudske slobode Priroda – naturalistički determinizam</vt:lpstr>
      <vt:lpstr>Faktori ograničavanja ljudske slobode Društvo – društveni determinizam</vt:lpstr>
      <vt:lpstr>Faktori ograničavanja ljudske slobode Čovek – individualni determinizam</vt:lpstr>
      <vt:lpstr>Faktori ograničavanja ljudske slobode Bog – filozofski determinizam</vt:lpstr>
      <vt:lpstr>Filozofski determinizam Odgovori u islamskoj tradiciji</vt:lpstr>
      <vt:lpstr>Čovek je jedino stvorenje telom na Zemlji, dušom u nebesima...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Šta je čovek? Put od duše do neba u islamu</dc:title>
  <dc:creator>Muamer</dc:creator>
  <cp:lastModifiedBy>Halilovic</cp:lastModifiedBy>
  <cp:revision>19</cp:revision>
  <dcterms:created xsi:type="dcterms:W3CDTF">2013-10-31T10:22:15Z</dcterms:created>
  <dcterms:modified xsi:type="dcterms:W3CDTF">2013-11-07T07:59:52Z</dcterms:modified>
</cp:coreProperties>
</file>